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BeeZee" panose="02000000000000000000" pitchFamily="2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aret" pitchFamily="2" charset="77"/>
      <p:regular r:id="rId23"/>
    </p:embeddedFont>
    <p:embeddedFont>
      <p:font typeface="Garet Bold" pitchFamily="2" charset="77"/>
      <p:regular r:id="rId24"/>
      <p:bold r:id="rId25"/>
    </p:embeddedFont>
    <p:embeddedFont>
      <p:font typeface="Open Sans Bold" panose="020B0806030504020204" pitchFamily="34" charset="0"/>
      <p:regular r:id="rId26"/>
      <p:bold r:id="rId27"/>
    </p:embeddedFont>
    <p:embeddedFont>
      <p:font typeface="Open Sans Extra Bold" panose="020B0906030804020204" pitchFamily="34" charset="0"/>
      <p:regular r:id="rId28"/>
      <p:bold r:id="rId29"/>
    </p:embeddedFont>
    <p:embeddedFont>
      <p:font typeface="Open Sans Light" panose="020F0302020204030204" pitchFamily="34" charset="0"/>
      <p:regular r:id="rId30"/>
      <p:italic r:id="rId31"/>
    </p:embeddedFont>
    <p:embeddedFont>
      <p:font typeface="Open Sans Light Bold" panose="020B0806030504020204" pitchFamily="34" charset="0"/>
      <p:regular r:id="rId32"/>
      <p:bold r:id="rId33"/>
    </p:embeddedFont>
    <p:embeddedFont>
      <p:font typeface="Open Sans Light Bold Italics" panose="020B0806030504020204" pitchFamily="34" charset="0"/>
      <p:regular r:id="rId34"/>
      <p:bold r:id="rId35"/>
      <p:italic r:id="rId36"/>
      <p:boldItalic r:id="rId37"/>
    </p:embeddedFont>
    <p:embeddedFont>
      <p:font typeface="Poppins Bold" panose="02000000000000000000" pitchFamily="2" charset="7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56" autoAdjust="0"/>
  </p:normalViewPr>
  <p:slideViewPr>
    <p:cSldViewPr>
      <p:cViewPr varScale="1">
        <p:scale>
          <a:sx n="71" d="100"/>
          <a:sy n="71" d="100"/>
        </p:scale>
        <p:origin x="7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814" r="58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21430" y="5612681"/>
            <a:ext cx="15037782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821430" y="1641590"/>
            <a:ext cx="12486170" cy="397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8"/>
              </a:lnSpc>
            </a:pPr>
            <a:r>
              <a:rPr lang="en-US" sz="9292">
                <a:solidFill>
                  <a:srgbClr val="000000"/>
                </a:solidFill>
                <a:latin typeface="Poppins Bold"/>
              </a:rPr>
              <a:t>COLLEGE SCORECARD </a:t>
            </a:r>
          </a:p>
          <a:p>
            <a:pPr>
              <a:lnSpc>
                <a:spcPts val="10408"/>
              </a:lnSpc>
            </a:pPr>
            <a:r>
              <a:rPr lang="en-US" sz="9292">
                <a:solidFill>
                  <a:srgbClr val="000000"/>
                </a:solidFill>
                <a:latin typeface="Poppins Bold"/>
              </a:rPr>
              <a:t>DATA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1430" y="5900233"/>
            <a:ext cx="10712561" cy="182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3"/>
              </a:lnSpc>
            </a:pPr>
            <a:r>
              <a:rPr lang="en-US" sz="2588">
                <a:solidFill>
                  <a:srgbClr val="000000"/>
                </a:solidFill>
                <a:latin typeface="Open Sans Light Bold"/>
              </a:rPr>
              <a:t>Presented by</a:t>
            </a:r>
          </a:p>
          <a:p>
            <a:pPr algn="just">
              <a:lnSpc>
                <a:spcPts val="3623"/>
              </a:lnSpc>
            </a:pPr>
            <a:r>
              <a:rPr lang="en-US" sz="2588">
                <a:solidFill>
                  <a:srgbClr val="000000"/>
                </a:solidFill>
                <a:latin typeface="Open Sans Light"/>
              </a:rPr>
              <a:t>Pooja Kairamkonda</a:t>
            </a:r>
          </a:p>
          <a:p>
            <a:pPr algn="just">
              <a:lnSpc>
                <a:spcPts val="3623"/>
              </a:lnSpc>
            </a:pPr>
            <a:r>
              <a:rPr lang="en-US" sz="2588">
                <a:solidFill>
                  <a:srgbClr val="000000"/>
                </a:solidFill>
                <a:latin typeface="Open Sans Light"/>
              </a:rPr>
              <a:t>Priyanga Sreeram</a:t>
            </a:r>
          </a:p>
          <a:p>
            <a:pPr algn="just">
              <a:lnSpc>
                <a:spcPts val="3623"/>
              </a:lnSpc>
              <a:spcBef>
                <a:spcPct val="0"/>
              </a:spcBef>
            </a:pPr>
            <a:r>
              <a:rPr lang="en-US" sz="2588">
                <a:solidFill>
                  <a:srgbClr val="000000"/>
                </a:solidFill>
                <a:latin typeface="Open Sans Light"/>
              </a:rPr>
              <a:t>Sakthi Pradeepa Muthukumar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29100" y="1631993"/>
            <a:ext cx="13997189" cy="81219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3867" y="8821898"/>
            <a:ext cx="807208" cy="13739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326289" y="8320732"/>
            <a:ext cx="1817178" cy="18751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90600" y="8969836"/>
            <a:ext cx="1300400" cy="13171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4346" y="160275"/>
            <a:ext cx="17701912" cy="132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8"/>
              </a:lnSpc>
            </a:pPr>
            <a:r>
              <a:rPr lang="en-US" sz="4108">
                <a:solidFill>
                  <a:srgbClr val="000000"/>
                </a:solidFill>
                <a:latin typeface="Poppins Bold"/>
              </a:rPr>
              <a:t>Q4: DOES THE LOCATION OF THE INSTITUTION PLAY A ROLE IN YIELDING HIGHER SALARIES?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4346" y="1276012"/>
            <a:ext cx="14815946" cy="758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550" lvl="1" indent="-343775">
              <a:lnSpc>
                <a:spcPts val="5541"/>
              </a:lnSpc>
              <a:buFont typeface="Arial"/>
              <a:buChar char="•"/>
            </a:pPr>
            <a:r>
              <a:rPr lang="en-US" sz="3184">
                <a:solidFill>
                  <a:srgbClr val="000000"/>
                </a:solidFill>
                <a:latin typeface="Garet"/>
              </a:rPr>
              <a:t>According to US News &amp; World Report, the median weekly earnings in 2020 for a bachelor's degree was $1,305, for a master's degree was and for a doctoral degree was $1,885 as per the U.S. Bureau of Labor Statistics data. </a:t>
            </a:r>
          </a:p>
          <a:p>
            <a:pPr marL="687550" lvl="1" indent="-343775">
              <a:lnSpc>
                <a:spcPts val="5541"/>
              </a:lnSpc>
              <a:buFont typeface="Arial"/>
              <a:buChar char="•"/>
            </a:pPr>
            <a:r>
              <a:rPr lang="en-US" sz="3184">
                <a:solidFill>
                  <a:srgbClr val="000000"/>
                </a:solidFill>
                <a:latin typeface="Garet"/>
              </a:rPr>
              <a:t>A prediction model was built to explore how the different variables influenced the median earnings of a student studying any particular degree in a US institution. </a:t>
            </a:r>
          </a:p>
          <a:p>
            <a:pPr marL="687550" lvl="1" indent="-343775">
              <a:lnSpc>
                <a:spcPts val="5541"/>
              </a:lnSpc>
              <a:buFont typeface="Arial"/>
              <a:buChar char="•"/>
            </a:pPr>
            <a:r>
              <a:rPr lang="en-US" sz="3184">
                <a:solidFill>
                  <a:srgbClr val="000000"/>
                </a:solidFill>
                <a:latin typeface="Garet"/>
              </a:rPr>
              <a:t>Logistic Regression technique was adopted for the analysis with the mean earnings 8 years after graduation (meanearning8yrs) as the outcome variable. </a:t>
            </a:r>
          </a:p>
          <a:p>
            <a:pPr>
              <a:lnSpc>
                <a:spcPts val="5541"/>
              </a:lnSpc>
            </a:pPr>
            <a:endParaRPr lang="en-US" sz="3184">
              <a:solidFill>
                <a:srgbClr val="000000"/>
              </a:solidFill>
              <a:latin typeface="Gare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39871" y="6873603"/>
            <a:ext cx="3258526" cy="32585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78003" y="5089469"/>
            <a:ext cx="1811304" cy="178413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4346" y="169800"/>
            <a:ext cx="16023657" cy="69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2"/>
              </a:lnSpc>
            </a:pPr>
            <a:r>
              <a:rPr lang="en-US" sz="4400">
                <a:solidFill>
                  <a:srgbClr val="000000"/>
                </a:solidFill>
                <a:latin typeface="Poppins Bold"/>
              </a:rPr>
              <a:t>ANALYSIS USING LOGISTIC REGRESSION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332635"/>
          <a:ext cx="7315200" cy="3457576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6514">
                <a:tc gridSpan="3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 Bold"/>
                        </a:rPr>
                        <a:t>Table 3. Comparing the AIC values for Model 1 and Model 2 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 Bold"/>
                        </a:rPr>
                        <a:t>Table 3. Comparing the AIC values for Model 1 and Model 2 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 Bold"/>
                        </a:rPr>
                        <a:t>Table 3. Comparing the AIC values for Model 1 and Model 2 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53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aret Bold"/>
                        </a:rPr>
                        <a:t>MODEL 1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aret Bold"/>
                        </a:rPr>
                        <a:t>MODEL 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53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aret"/>
                        </a:rPr>
                        <a:t>AIC VALUE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aret"/>
                        </a:rPr>
                        <a:t>403.385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Garet"/>
                        </a:rPr>
                        <a:t>383.4931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5143500"/>
          <a:ext cx="7315200" cy="4505326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2904">
                <a:tc gridSpan="3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 Bold"/>
                        </a:rPr>
                        <a:t>Table 4. True Positive &amp; Negative, False Positive &amp; Negative values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 Bold"/>
                        </a:rPr>
                        <a:t>Table 4. True Positive &amp; Negative, False Positive &amp; Negative values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 Bold"/>
                        </a:rPr>
                        <a:t>Table 4. True Positive &amp; Negative, False Positive &amp; Negative values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74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Garet Bold"/>
                        </a:rPr>
                        <a:t>HIGH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Garet Bold"/>
                        </a:rPr>
                        <a:t>LOW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74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Garet"/>
                        </a:rPr>
                        <a:t>HIGH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Garet"/>
                        </a:rPr>
                        <a:t>456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Garet"/>
                        </a:rPr>
                        <a:t>15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74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Garet"/>
                        </a:rPr>
                        <a:t>LOW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Garet"/>
                        </a:rPr>
                        <a:t>17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Garet"/>
                        </a:rPr>
                        <a:t>644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344042" y="2146596"/>
          <a:ext cx="7712655" cy="6153150"/>
        </p:xfrm>
        <a:graphic>
          <a:graphicData uri="http://schemas.openxmlformats.org/drawingml/2006/table">
            <a:tbl>
              <a:tblPr/>
              <a:tblGrid>
                <a:gridCol w="257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5525">
                <a:tc gridSpan="3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 Bold"/>
                        </a:rPr>
                        <a:t>Table 5. Confusion Matrix Statistics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 Bold"/>
                        </a:rPr>
                        <a:t>Table 5. Confusion Matrix Statistics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 Bold"/>
                        </a:rPr>
                        <a:t>Table 5. Confusion Matrix Statistics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 Bold"/>
                        </a:rPr>
                        <a:t>VALUE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 Bold"/>
                        </a:rPr>
                        <a:t>% VALUE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ACCURACY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0.9717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97.17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PRECISION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0.9640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96.40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RECALL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0.9681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96.81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SPECIFICITY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0.9742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Garet"/>
                        </a:rPr>
                        <a:t>97.42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83206" y="8334813"/>
            <a:ext cx="1952187" cy="195218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35859" y="209905"/>
            <a:ext cx="1435930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000000"/>
                </a:solidFill>
                <a:latin typeface="Poppins Bold"/>
              </a:rPr>
              <a:t>RESULTS OF LOGISTIC REGRESSION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21456" y="1262496"/>
            <a:ext cx="13130736" cy="81702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52192" y="7645118"/>
            <a:ext cx="2641882" cy="26418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9705" y="8215693"/>
            <a:ext cx="2171751" cy="20713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3539" y="174636"/>
            <a:ext cx="9838879" cy="85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ROC CURVE FOR THE TEST SET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531" y="344263"/>
            <a:ext cx="16760769" cy="986260"/>
            <a:chOff x="0" y="0"/>
            <a:chExt cx="43911199" cy="2583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1199" cy="2583881"/>
            </a:xfrm>
            <a:custGeom>
              <a:avLst/>
              <a:gdLst/>
              <a:ahLst/>
              <a:cxnLst/>
              <a:rect l="l" t="t" r="r" b="b"/>
              <a:pathLst>
                <a:path w="43911199" h="2583881">
                  <a:moveTo>
                    <a:pt x="0" y="0"/>
                  </a:moveTo>
                  <a:lnTo>
                    <a:pt x="43911199" y="0"/>
                  </a:lnTo>
                  <a:lnTo>
                    <a:pt x="43911199" y="2583881"/>
                  </a:lnTo>
                  <a:lnTo>
                    <a:pt x="0" y="2583881"/>
                  </a:lnTo>
                  <a:close/>
                </a:path>
              </a:pathLst>
            </a:custGeom>
            <a:solidFill>
              <a:srgbClr val="F39D5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53372" y="1310352"/>
            <a:ext cx="18034627" cy="10751268"/>
            <a:chOff x="0" y="0"/>
            <a:chExt cx="8180260" cy="5098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80260" cy="5098124"/>
            </a:xfrm>
            <a:custGeom>
              <a:avLst/>
              <a:gdLst/>
              <a:ahLst/>
              <a:cxnLst/>
              <a:rect l="l" t="t" r="r" b="b"/>
              <a:pathLst>
                <a:path w="8180260" h="5098124">
                  <a:moveTo>
                    <a:pt x="8180260" y="25400"/>
                  </a:moveTo>
                  <a:cubicBezTo>
                    <a:pt x="8180260" y="11372"/>
                    <a:pt x="8168894" y="0"/>
                    <a:pt x="815486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5072724"/>
                  </a:lnTo>
                  <a:cubicBezTo>
                    <a:pt x="0" y="5086757"/>
                    <a:pt x="11372" y="5098124"/>
                    <a:pt x="25400" y="5098124"/>
                  </a:cubicBezTo>
                  <a:lnTo>
                    <a:pt x="8154860" y="5098124"/>
                  </a:lnTo>
                  <a:cubicBezTo>
                    <a:pt x="8168894" y="5098124"/>
                    <a:pt x="8180260" y="5086757"/>
                    <a:pt x="8180260" y="5072724"/>
                  </a:cubicBezTo>
                  <a:lnTo>
                    <a:pt x="818026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52400" y="187325"/>
              <a:ext cx="7676744" cy="28098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690984" lvl="1" indent="-345492">
                <a:lnSpc>
                  <a:spcPts val="4608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Garet"/>
                </a:rPr>
                <a:t>Overall, the College Scorecard data tell us about the factors that students consider while planning to apply to universities in the U.S.</a:t>
              </a:r>
            </a:p>
            <a:p>
              <a:pPr marL="690984" lvl="1" indent="-345492">
                <a:lnSpc>
                  <a:spcPts val="4608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Garet"/>
                </a:rPr>
                <a:t>By using the Logistic Regression and </a:t>
              </a:r>
              <a:r>
                <a:rPr lang="en-US" sz="3200" dirty="0" err="1">
                  <a:solidFill>
                    <a:srgbClr val="000000"/>
                  </a:solidFill>
                  <a:latin typeface="Garet"/>
                </a:rPr>
                <a:t>StepAIC</a:t>
              </a:r>
              <a:r>
                <a:rPr lang="en-US" sz="3200" dirty="0">
                  <a:solidFill>
                    <a:srgbClr val="000000"/>
                  </a:solidFill>
                  <a:latin typeface="Garet"/>
                </a:rPr>
                <a:t> Feature Selection technique, we built a model to predict mean earnings which yielded an accuracy of around 97%.</a:t>
              </a:r>
            </a:p>
            <a:p>
              <a:pPr marL="690984" lvl="1" indent="-345492">
                <a:lnSpc>
                  <a:spcPts val="4608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Garet"/>
                </a:rPr>
                <a:t>Important variables - Instate &amp; Outstate tuition fees, Location, Undergraduate enrollment, median earnings, percentage of white, black, Asian, and Hispanic people enrolled</a:t>
              </a:r>
            </a:p>
            <a:p>
              <a:pPr marL="690984" lvl="1" indent="-345492">
                <a:lnSpc>
                  <a:spcPts val="4608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Garet"/>
                </a:rPr>
                <a:t>A student is likely to earn a higher income after a graduate degree, and when they are enrolled in a reputed university.</a:t>
              </a:r>
            </a:p>
            <a:p>
              <a:pPr marL="690984" lvl="1" indent="-345492">
                <a:lnSpc>
                  <a:spcPts val="4608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Garet"/>
                </a:rPr>
                <a:t>Universities in the northeastern part of the country have majority of graduate institutions and yield students with higher salaries.</a:t>
              </a:r>
            </a:p>
            <a:p>
              <a:pPr marL="690984" lvl="1" indent="-345492">
                <a:lnSpc>
                  <a:spcPts val="4608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Garet"/>
                </a:rPr>
                <a:t>Students will also be able to close out debts earlier when their mean earnings are higher.</a:t>
              </a:r>
            </a:p>
            <a:p>
              <a:pPr>
                <a:lnSpc>
                  <a:spcPts val="4608"/>
                </a:lnSpc>
              </a:pPr>
              <a:endParaRPr lang="en-US" sz="3200" dirty="0">
                <a:solidFill>
                  <a:srgbClr val="000000"/>
                </a:solidFill>
                <a:latin typeface="Garet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0296" y="220438"/>
            <a:ext cx="6730345" cy="11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6"/>
              </a:lnSpc>
            </a:pPr>
            <a:r>
              <a:rPr lang="en-US" sz="6676" spc="-440">
                <a:solidFill>
                  <a:srgbClr val="FFFFFF"/>
                </a:solidFill>
                <a:latin typeface="Open Sans Extra Bold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7454" y="1046593"/>
            <a:ext cx="16861846" cy="1115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1"/>
              </a:lnSpc>
            </a:pPr>
            <a:r>
              <a:rPr lang="en-US" sz="2899">
                <a:solidFill>
                  <a:srgbClr val="000000"/>
                </a:solidFill>
                <a:latin typeface="Garet"/>
              </a:rPr>
              <a:t>[1] U.S Department of Education College Scorecard. Retrieved from: https://collegescorecard.ed.gov/data </a:t>
            </a:r>
          </a:p>
          <a:p>
            <a:pPr>
              <a:lnSpc>
                <a:spcPts val="5161"/>
              </a:lnSpc>
            </a:pPr>
            <a:r>
              <a:rPr lang="en-US" sz="2899">
                <a:solidFill>
                  <a:srgbClr val="000000"/>
                </a:solidFill>
                <a:latin typeface="Garet"/>
              </a:rPr>
              <a:t>[2] Bluman G. Allan (2018). Elementary Statistics: A Step by Step Approach. Eighth Edition. New York, NY: McGraw-Hill Education.</a:t>
            </a:r>
          </a:p>
          <a:p>
            <a:pPr>
              <a:lnSpc>
                <a:spcPts val="5161"/>
              </a:lnSpc>
            </a:pPr>
            <a:r>
              <a:rPr lang="en-US" sz="2899">
                <a:solidFill>
                  <a:srgbClr val="000000"/>
                </a:solidFill>
                <a:latin typeface="Garet"/>
              </a:rPr>
              <a:t>[3] Yaohui Zeng, Patrick Breheny. (2018) The biglasso Package: A Memory- and Computation-Efficient Solver for Lasso Model Fitting with Big Data in R. Journal of Statistical Software. Retrieved from 12 https://arxiv.org/pdf/1701.05936.pdf</a:t>
            </a:r>
          </a:p>
          <a:p>
            <a:pPr>
              <a:lnSpc>
                <a:spcPts val="5161"/>
              </a:lnSpc>
            </a:pPr>
            <a:r>
              <a:rPr lang="en-US" sz="2899" spc="-72">
                <a:solidFill>
                  <a:srgbClr val="000000"/>
                </a:solidFill>
                <a:latin typeface="Garet"/>
              </a:rPr>
              <a:t>[4] Alex (March 2019). The QQ Plot in Linear Regression. BOOSTEDML. Retrived from - https://boostedml.com/</a:t>
            </a:r>
          </a:p>
          <a:p>
            <a:pPr>
              <a:lnSpc>
                <a:spcPts val="5161"/>
              </a:lnSpc>
            </a:pPr>
            <a:r>
              <a:rPr lang="en-US" sz="2899">
                <a:solidFill>
                  <a:srgbClr val="000000"/>
                </a:solidFill>
                <a:latin typeface="Garet"/>
              </a:rPr>
              <a:t>[5] Bassalat Sajjad (June 2017). LASSO regression in R exercises. Retrieved from - https://www.r?exercises.com/2017/06/12/lasso-regression-in-r-exercises. </a:t>
            </a:r>
          </a:p>
          <a:p>
            <a:pPr>
              <a:lnSpc>
                <a:spcPts val="5161"/>
              </a:lnSpc>
            </a:pPr>
            <a:r>
              <a:rPr lang="en-US" sz="2899">
                <a:solidFill>
                  <a:srgbClr val="000000"/>
                </a:solidFill>
                <a:latin typeface="Garet"/>
              </a:rPr>
              <a:t>[6] Selva Prabhakaran. Logistic Regression. r-statistics.co. Retrieved from - http://r-statistics.co/Logistic?Regression-With-R.html</a:t>
            </a:r>
          </a:p>
          <a:p>
            <a:pPr>
              <a:lnSpc>
                <a:spcPts val="5161"/>
              </a:lnSpc>
            </a:pPr>
            <a:endParaRPr lang="en-US" sz="2899">
              <a:solidFill>
                <a:srgbClr val="000000"/>
              </a:solidFill>
              <a:latin typeface="Garet"/>
            </a:endParaRPr>
          </a:p>
          <a:p>
            <a:pPr>
              <a:lnSpc>
                <a:spcPts val="5161"/>
              </a:lnSpc>
            </a:pPr>
            <a:endParaRPr lang="en-US" sz="2899">
              <a:solidFill>
                <a:srgbClr val="000000"/>
              </a:solidFill>
              <a:latin typeface="Garet"/>
            </a:endParaRPr>
          </a:p>
          <a:p>
            <a:pPr>
              <a:lnSpc>
                <a:spcPts val="5161"/>
              </a:lnSpc>
            </a:pPr>
            <a:endParaRPr lang="en-US" sz="2899">
              <a:solidFill>
                <a:srgbClr val="000000"/>
              </a:solidFill>
              <a:latin typeface="Garet"/>
            </a:endParaRPr>
          </a:p>
          <a:p>
            <a:pPr>
              <a:lnSpc>
                <a:spcPts val="7119"/>
              </a:lnSpc>
            </a:pPr>
            <a:endParaRPr lang="en-US" sz="2899">
              <a:solidFill>
                <a:srgbClr val="000000"/>
              </a:solidFill>
              <a:latin typeface="Gare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27595" y="187464"/>
            <a:ext cx="16679045" cy="841236"/>
            <a:chOff x="0" y="0"/>
            <a:chExt cx="43697094" cy="22039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97094" cy="2203937"/>
            </a:xfrm>
            <a:custGeom>
              <a:avLst/>
              <a:gdLst/>
              <a:ahLst/>
              <a:cxnLst/>
              <a:rect l="l" t="t" r="r" b="b"/>
              <a:pathLst>
                <a:path w="43697094" h="2203937">
                  <a:moveTo>
                    <a:pt x="0" y="0"/>
                  </a:moveTo>
                  <a:lnTo>
                    <a:pt x="43697094" y="0"/>
                  </a:lnTo>
                  <a:lnTo>
                    <a:pt x="43697094" y="2203937"/>
                  </a:lnTo>
                  <a:lnTo>
                    <a:pt x="0" y="2203937"/>
                  </a:lnTo>
                  <a:close/>
                </a:path>
              </a:pathLst>
            </a:custGeom>
            <a:solidFill>
              <a:srgbClr val="F39D5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27595" y="63639"/>
            <a:ext cx="10120394" cy="11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6"/>
              </a:lnSpc>
            </a:pPr>
            <a:r>
              <a:rPr lang="en-US" sz="6676" spc="-160">
                <a:solidFill>
                  <a:srgbClr val="FFFFFF"/>
                </a:solidFill>
                <a:latin typeface="Poppins Bold"/>
              </a:rPr>
              <a:t> REFERENCES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75086" y="0"/>
            <a:ext cx="12912914" cy="7263514"/>
            <a:chOff x="0" y="0"/>
            <a:chExt cx="17217219" cy="96846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686" r="12871" b="13798"/>
            <a:stretch>
              <a:fillRect/>
            </a:stretch>
          </p:blipFill>
          <p:spPr>
            <a:xfrm>
              <a:off x="0" y="0"/>
              <a:ext cx="17217219" cy="968468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4639354"/>
            <a:ext cx="10287787" cy="5647646"/>
            <a:chOff x="0" y="0"/>
            <a:chExt cx="4702047" cy="25812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02047" cy="2581264"/>
            </a:xfrm>
            <a:custGeom>
              <a:avLst/>
              <a:gdLst/>
              <a:ahLst/>
              <a:cxnLst/>
              <a:rect l="l" t="t" r="r" b="b"/>
              <a:pathLst>
                <a:path w="4702047" h="2581264">
                  <a:moveTo>
                    <a:pt x="0" y="0"/>
                  </a:moveTo>
                  <a:lnTo>
                    <a:pt x="4702047" y="0"/>
                  </a:lnTo>
                  <a:lnTo>
                    <a:pt x="4702047" y="2581264"/>
                  </a:lnTo>
                  <a:lnTo>
                    <a:pt x="0" y="2581264"/>
                  </a:lnTo>
                  <a:close/>
                </a:path>
              </a:pathLst>
            </a:custGeom>
            <a:solidFill>
              <a:srgbClr val="F39D5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5691624"/>
            <a:ext cx="10199869" cy="173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25"/>
              </a:lnSpc>
              <a:spcBef>
                <a:spcPct val="0"/>
              </a:spcBef>
            </a:pPr>
            <a:r>
              <a:rPr lang="en-US" sz="10089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5474" y="469665"/>
            <a:ext cx="10678424" cy="559035"/>
            <a:chOff x="0" y="0"/>
            <a:chExt cx="14413941" cy="7545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13942" cy="754596"/>
            </a:xfrm>
            <a:custGeom>
              <a:avLst/>
              <a:gdLst/>
              <a:ahLst/>
              <a:cxnLst/>
              <a:rect l="l" t="t" r="r" b="b"/>
              <a:pathLst>
                <a:path w="14413942" h="754596">
                  <a:moveTo>
                    <a:pt x="0" y="0"/>
                  </a:moveTo>
                  <a:lnTo>
                    <a:pt x="14413942" y="0"/>
                  </a:lnTo>
                  <a:lnTo>
                    <a:pt x="14413942" y="754596"/>
                  </a:lnTo>
                  <a:lnTo>
                    <a:pt x="0" y="754596"/>
                  </a:lnTo>
                  <a:close/>
                </a:path>
              </a:pathLst>
            </a:custGeom>
            <a:solidFill>
              <a:srgbClr val="F39D5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23451" y="7346822"/>
            <a:ext cx="803320" cy="6195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24495" y="7927333"/>
            <a:ext cx="2802379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10" y="7031546"/>
            <a:ext cx="3157791" cy="32554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26567" y="281762"/>
            <a:ext cx="8000615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000">
                <a:solidFill>
                  <a:srgbClr val="000000"/>
                </a:solidFill>
                <a:latin typeface="Poppins Bold"/>
              </a:rPr>
              <a:t>INTRODUCTION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3000"/>
          </a:blip>
          <a:srcRect t="1564" b="1564"/>
          <a:stretch>
            <a:fillRect/>
          </a:stretch>
        </p:blipFill>
        <p:spPr>
          <a:xfrm>
            <a:off x="10514803" y="2708599"/>
            <a:ext cx="8530384" cy="551591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26567" y="1405673"/>
            <a:ext cx="10059384" cy="875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>
              <a:lnSpc>
                <a:spcPts val="535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BeeZee"/>
              </a:rPr>
              <a:t>College Scorecard data helps students made informed decisions regarding their higher education</a:t>
            </a:r>
          </a:p>
          <a:p>
            <a:pPr marL="755649" lvl="1" indent="-377824">
              <a:lnSpc>
                <a:spcPts val="535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BeeZee"/>
              </a:rPr>
              <a:t>The dataset is adapted from the United States Department of Education and contains university information between 1997 to 2015 </a:t>
            </a:r>
          </a:p>
          <a:p>
            <a:pPr marL="755649" lvl="1" indent="-377824">
              <a:lnSpc>
                <a:spcPts val="535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BeeZee"/>
              </a:rPr>
              <a:t>In this analysis, questions related to cost of attendance, enrollment rates of different student groups have been answered </a:t>
            </a:r>
          </a:p>
          <a:p>
            <a:pPr marL="755649" lvl="1" indent="-377824">
              <a:lnSpc>
                <a:spcPts val="535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BeeZee"/>
              </a:rPr>
              <a:t>Prediction model has been built to predict the average earnings a student may be expected to earn post graduation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rcRect l="15876" t="5055" r="5250" b="3190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34" t="11097" r="2399" b="2978"/>
          <a:stretch>
            <a:fillRect/>
          </a:stretch>
        </p:blipFill>
        <p:spPr>
          <a:xfrm>
            <a:off x="1631985" y="2191585"/>
            <a:ext cx="14168662" cy="78723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>
            <a:off x="0" y="8118230"/>
            <a:ext cx="2673369" cy="216877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3241" y="169676"/>
            <a:ext cx="13135722" cy="457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9"/>
              </a:lnSpc>
            </a:pPr>
            <a:r>
              <a:rPr lang="en-US" sz="5991">
                <a:solidFill>
                  <a:srgbClr val="000000"/>
                </a:solidFill>
                <a:latin typeface="Poppins Bold"/>
              </a:rPr>
              <a:t>EXPLORATORY DATA ANALYSIS</a:t>
            </a:r>
          </a:p>
          <a:p>
            <a:pPr>
              <a:lnSpc>
                <a:spcPts val="7554"/>
              </a:lnSpc>
            </a:pPr>
            <a:endParaRPr lang="en-US" sz="5991">
              <a:solidFill>
                <a:srgbClr val="000000"/>
              </a:solidFill>
              <a:latin typeface="Poppins Bold"/>
            </a:endParaRPr>
          </a:p>
          <a:p>
            <a:pPr>
              <a:lnSpc>
                <a:spcPts val="6976"/>
              </a:lnSpc>
            </a:pPr>
            <a:endParaRPr lang="en-US" sz="5991">
              <a:solidFill>
                <a:srgbClr val="000000"/>
              </a:solidFill>
              <a:latin typeface="Poppins Bold"/>
            </a:endParaRPr>
          </a:p>
          <a:p>
            <a:pPr>
              <a:lnSpc>
                <a:spcPts val="6976"/>
              </a:lnSpc>
            </a:pPr>
            <a:endParaRPr lang="en-US" sz="5991">
              <a:solidFill>
                <a:srgbClr val="000000"/>
              </a:solidFill>
              <a:latin typeface="Poppins Bold"/>
            </a:endParaRPr>
          </a:p>
          <a:p>
            <a:pPr>
              <a:lnSpc>
                <a:spcPts val="6976"/>
              </a:lnSpc>
            </a:pPr>
            <a:endParaRPr lang="en-US" sz="5991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63271" y="1730955"/>
            <a:ext cx="14833406" cy="96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6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COST OF ATTEDANCE DISTRIBUTION </a:t>
            </a:r>
          </a:p>
          <a:p>
            <a:pPr algn="ctr">
              <a:lnSpc>
                <a:spcPts val="3816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PER INSTITUTION TYPE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200814" y="155286"/>
          <a:ext cx="9418779" cy="4533900"/>
        </p:xfrm>
        <a:graphic>
          <a:graphicData uri="http://schemas.openxmlformats.org/drawingml/2006/table">
            <a:tbl>
              <a:tblPr/>
              <a:tblGrid>
                <a:gridCol w="352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2938">
                <a:tc gridSpan="4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 Bold"/>
                        </a:rPr>
                        <a:t>Table 1. ADMISSION RATES BASED ON INSTITUTION TYPE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 Bold"/>
                        </a:rPr>
                        <a:t>Table 1. ADMISSION RATES BASED ON INSTITUTION TYPE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 Bold"/>
                        </a:rPr>
                        <a:t>Table 1. ADMISSION RATES BASED ON INSTITUTION TYPE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 Bold"/>
                        </a:rPr>
                        <a:t>Table 1. ADMISSION RATES BASED ON INSTITUTION TYPE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096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Garet Bold"/>
                        </a:rPr>
                        <a:t>VARIABLES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Garet Bold"/>
                        </a:rPr>
                        <a:t>MEAN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 Bold"/>
                        </a:rPr>
                        <a:t>SD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aret Bold"/>
                        </a:rPr>
                        <a:t>MEDIAN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33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PUBLIC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0.69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0.20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0.71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33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PRIVATE FOR-PROFIT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0.77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0.22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0.82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33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PRIVATE NON-PROFIT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0.66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0.22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et"/>
                        </a:rPr>
                        <a:t>0.69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418052" y="4857750"/>
          <a:ext cx="13451895" cy="5353050"/>
        </p:xfrm>
        <a:graphic>
          <a:graphicData uri="http://schemas.openxmlformats.org/drawingml/2006/table">
            <a:tbl>
              <a:tblPr/>
              <a:tblGrid>
                <a:gridCol w="3928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1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6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31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92175">
                <a:tc gridSpan="7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Table 2. ADMISSION RATES OVER A DECADE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Table 2. ADMISSION RATES OVER A DECADE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Table 2. ADMISSION RATES OVER A DECADE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Table 2. ADMISSION RATES OVER A DECADE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Table 2. ADMISSION RATES OVER A DECADE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Table 2. ADMISSION RATES OVER A DECADE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Table 2. ADMISSION RATES OVER A DECADE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RATE IN 2002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RATE IN 2002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RATE IN 2002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RATE IN 2012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RATE IN 2012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RATE IN 2012 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VARIABLES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MEAN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SD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MEDIAN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MEAN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SD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 Bold"/>
                        </a:rPr>
                        <a:t>MEDIAN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PUBLIC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0.72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0.19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0.75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0.66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0.20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0.68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PRIVATE FOR-PROFIT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0.84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0.19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0.91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0.76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0.19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0.79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PRIVATE NON-PROFIT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0.70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0.20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0.75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0.64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0.21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aret"/>
                        </a:rPr>
                        <a:t>0.65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24250" y="502347"/>
            <a:ext cx="3891396" cy="21451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145" y="8367608"/>
            <a:ext cx="1912560" cy="18336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0191" y="249302"/>
            <a:ext cx="2981027" cy="316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oppins Bold"/>
              </a:rPr>
              <a:t>ADMISSION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oppins Bold"/>
              </a:rPr>
              <a:t>RATES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oppins Bold"/>
              </a:rPr>
              <a:t>BASED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oppins Bold"/>
              </a:rPr>
              <a:t>ON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oppins Bold"/>
              </a:rPr>
              <a:t>OWNERSHIP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0" r="1838" b="1944"/>
          <a:stretch>
            <a:fillRect/>
          </a:stretch>
        </p:blipFill>
        <p:spPr>
          <a:xfrm>
            <a:off x="-301141" y="0"/>
            <a:ext cx="12591198" cy="57487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334054" y="9229725"/>
            <a:ext cx="192524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Open Sans Light"/>
              </a:rPr>
              <a:t>Page 04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725" t="855" r="1217" b="1976"/>
          <a:stretch>
            <a:fillRect/>
          </a:stretch>
        </p:blipFill>
        <p:spPr>
          <a:xfrm>
            <a:off x="5841623" y="5181600"/>
            <a:ext cx="12417802" cy="56283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5557" y="6086198"/>
            <a:ext cx="1268238" cy="13228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108763" y="7191353"/>
            <a:ext cx="526019" cy="11560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7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030182" y="7855870"/>
            <a:ext cx="1230416" cy="12833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alphaModFix amt="7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832184">
            <a:off x="13573226" y="2262097"/>
            <a:ext cx="2294186" cy="22884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026907" y="896426"/>
            <a:ext cx="3429404" cy="3590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11290" y="2510895"/>
            <a:ext cx="1685534" cy="1685534"/>
            <a:chOff x="0" y="0"/>
            <a:chExt cx="2247379" cy="2247379"/>
          </a:xfrm>
        </p:grpSpPr>
        <p:sp>
          <p:nvSpPr>
            <p:cNvPr id="3" name="TextBox 3"/>
            <p:cNvSpPr txBox="1"/>
            <p:nvPr/>
          </p:nvSpPr>
          <p:spPr>
            <a:xfrm>
              <a:off x="630059" y="787293"/>
              <a:ext cx="987260" cy="625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6"/>
                </a:lnSpc>
              </a:pPr>
              <a:r>
                <a:rPr lang="en-US" sz="2854">
                  <a:solidFill>
                    <a:srgbClr val="000000"/>
                  </a:solidFill>
                  <a:latin typeface="Open Sans Light Bold"/>
                </a:rPr>
                <a:t>80%</a:t>
              </a: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2247379" cy="2247379"/>
              <a:chOff x="0" y="0"/>
              <a:chExt cx="2540000" cy="254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57635"/>
                    </a:lnTo>
                    <a:cubicBezTo>
                      <a:pt x="1005067" y="356170"/>
                      <a:pt x="701670" y="530132"/>
                      <a:pt x="537417" y="813650"/>
                    </a:cubicBezTo>
                    <a:cubicBezTo>
                      <a:pt x="373163" y="1097169"/>
                      <a:pt x="373163" y="1446901"/>
                      <a:pt x="537417" y="1730420"/>
                    </a:cubicBezTo>
                    <a:cubicBezTo>
                      <a:pt x="701670" y="2013938"/>
                      <a:pt x="1005067" y="2187900"/>
                      <a:pt x="1332725" y="2186435"/>
                    </a:cubicBezTo>
                    <a:cubicBezTo>
                      <a:pt x="1660383" y="2187900"/>
                      <a:pt x="1963780" y="2013938"/>
                      <a:pt x="2128033" y="1730420"/>
                    </a:cubicBezTo>
                    <a:cubicBezTo>
                      <a:pt x="2292287" y="1446901"/>
                      <a:pt x="2292287" y="1097169"/>
                      <a:pt x="2128033" y="813650"/>
                    </a:cubicBezTo>
                    <a:cubicBezTo>
                      <a:pt x="1963780" y="530132"/>
                      <a:pt x="1660383" y="356170"/>
                      <a:pt x="1332725" y="3576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-90559" y="6288"/>
                <a:ext cx="2725366" cy="2626407"/>
              </a:xfrm>
              <a:custGeom>
                <a:avLst/>
                <a:gdLst/>
                <a:ahLst/>
                <a:cxnLst/>
                <a:rect l="l" t="t" r="r" b="b"/>
                <a:pathLst>
                  <a:path w="2725366" h="2626407">
                    <a:moveTo>
                      <a:pt x="1567303" y="10653"/>
                    </a:moveTo>
                    <a:cubicBezTo>
                      <a:pt x="2257249" y="124488"/>
                      <a:pt x="2725366" y="774647"/>
                      <a:pt x="2614494" y="1465075"/>
                    </a:cubicBezTo>
                    <a:cubicBezTo>
                      <a:pt x="2503621" y="2155503"/>
                      <a:pt x="1855477" y="2626408"/>
                      <a:pt x="1164580" y="2518500"/>
                    </a:cubicBezTo>
                    <a:cubicBezTo>
                      <a:pt x="473682" y="2410592"/>
                      <a:pt x="0" y="1764475"/>
                      <a:pt x="104942" y="1073121"/>
                    </a:cubicBezTo>
                    <a:cubicBezTo>
                      <a:pt x="114221" y="1010088"/>
                      <a:pt x="156517" y="956839"/>
                      <a:pt x="215815" y="933536"/>
                    </a:cubicBezTo>
                    <a:cubicBezTo>
                      <a:pt x="275112" y="910233"/>
                      <a:pt x="342345" y="920438"/>
                      <a:pt x="392057" y="960288"/>
                    </a:cubicBezTo>
                    <a:cubicBezTo>
                      <a:pt x="441768" y="1000137"/>
                      <a:pt x="466357" y="1063539"/>
                      <a:pt x="456514" y="1126486"/>
                    </a:cubicBezTo>
                    <a:cubicBezTo>
                      <a:pt x="380957" y="1624262"/>
                      <a:pt x="722008" y="2089465"/>
                      <a:pt x="1219454" y="2167159"/>
                    </a:cubicBezTo>
                    <a:cubicBezTo>
                      <a:pt x="1716900" y="2244853"/>
                      <a:pt x="2183564" y="1905802"/>
                      <a:pt x="2263392" y="1408694"/>
                    </a:cubicBezTo>
                    <a:cubicBezTo>
                      <a:pt x="2343220" y="911586"/>
                      <a:pt x="2006176" y="443471"/>
                      <a:pt x="1509415" y="361510"/>
                    </a:cubicBezTo>
                    <a:cubicBezTo>
                      <a:pt x="1446507" y="351419"/>
                      <a:pt x="1393807" y="308441"/>
                      <a:pt x="1371269" y="248848"/>
                    </a:cubicBezTo>
                    <a:cubicBezTo>
                      <a:pt x="1348731" y="189256"/>
                      <a:pt x="1359802" y="122159"/>
                      <a:pt x="1400288" y="72965"/>
                    </a:cubicBezTo>
                    <a:cubicBezTo>
                      <a:pt x="1440775" y="23771"/>
                      <a:pt x="1504488" y="0"/>
                      <a:pt x="1567303" y="10653"/>
                    </a:cubicBezTo>
                    <a:close/>
                  </a:path>
                </a:pathLst>
              </a:custGeom>
              <a:solidFill>
                <a:srgbClr val="F39D5B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7037" y="5583119"/>
            <a:ext cx="5542128" cy="470388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805830" y="8910459"/>
            <a:ext cx="1111923" cy="14771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398594" y="1186196"/>
            <a:ext cx="13752957" cy="772426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8570" y="199333"/>
            <a:ext cx="17555877" cy="64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3"/>
              </a:lnSpc>
            </a:pPr>
            <a:r>
              <a:rPr lang="en-US" sz="4088">
                <a:solidFill>
                  <a:srgbClr val="000000"/>
                </a:solidFill>
                <a:latin typeface="Poppins Bold"/>
              </a:rPr>
              <a:t>PERCENTAGE OF FEMALE STUDENTS (1998-2015)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3000"/>
          </a:blip>
          <a:srcRect/>
          <a:stretch>
            <a:fillRect/>
          </a:stretch>
        </p:blipFill>
        <p:spPr>
          <a:xfrm>
            <a:off x="-645451" y="7811767"/>
            <a:ext cx="4342314" cy="28930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4162"/>
          <a:stretch>
            <a:fillRect/>
          </a:stretch>
        </p:blipFill>
        <p:spPr>
          <a:xfrm>
            <a:off x="2227264" y="1378967"/>
            <a:ext cx="15032036" cy="72363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4000"/>
          </a:blip>
          <a:srcRect l="3217" b="1349"/>
          <a:stretch>
            <a:fillRect/>
          </a:stretch>
        </p:blipFill>
        <p:spPr>
          <a:xfrm>
            <a:off x="14367038" y="7406089"/>
            <a:ext cx="3561244" cy="24184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4346" y="160275"/>
            <a:ext cx="17673937" cy="121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750">
                <a:solidFill>
                  <a:srgbClr val="000000"/>
                </a:solidFill>
                <a:latin typeface="Poppins Bold"/>
              </a:rPr>
              <a:t>Q1: DOES THE ACCEPTANCE RATE VARY BASED ON THE OWNERSHIP OF THE INSTITUTION?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80" r="780"/>
          <a:stretch>
            <a:fillRect/>
          </a:stretch>
        </p:blipFill>
        <p:spPr>
          <a:xfrm>
            <a:off x="1028700" y="1099443"/>
            <a:ext cx="7749038" cy="47550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57502" y="1099443"/>
            <a:ext cx="8081392" cy="47550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65558" y="6439947"/>
            <a:ext cx="7383888" cy="38780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07864" y="8888294"/>
            <a:ext cx="1796791" cy="12016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7098" y="7563197"/>
            <a:ext cx="2991120" cy="25574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54915" y="8074039"/>
            <a:ext cx="4167143" cy="30491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4207" y="270526"/>
            <a:ext cx="17820448" cy="59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9"/>
              </a:lnSpc>
            </a:pPr>
            <a:r>
              <a:rPr lang="en-US" sz="3726">
                <a:solidFill>
                  <a:srgbClr val="000000"/>
                </a:solidFill>
                <a:latin typeface="Poppins Bold"/>
              </a:rPr>
              <a:t>Q2: DO HIGH-COST INSTITUTIONS YIELD HIGHER WAGES FOR STUDENTS?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137917" y="3195299"/>
            <a:ext cx="5224637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 Bold Italics"/>
              </a:rPr>
              <a:t>Relationship between average cost and median earnings</a:t>
            </a:r>
          </a:p>
        </p:txBody>
      </p:sp>
      <p:sp>
        <p:nvSpPr>
          <p:cNvPr id="10" name="TextBox 10"/>
          <p:cNvSpPr txBox="1"/>
          <p:nvPr/>
        </p:nvSpPr>
        <p:spPr>
          <a:xfrm rot="5400000">
            <a:off x="15762588" y="3345477"/>
            <a:ext cx="420409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Open Sans Light Bold Italics"/>
              </a:rPr>
              <a:t>Normal Q-Q plot of residuals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82844" y="6054483"/>
            <a:ext cx="10350867" cy="36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1"/>
              </a:lnSpc>
              <a:spcBef>
                <a:spcPct val="0"/>
              </a:spcBef>
            </a:pPr>
            <a:r>
              <a:rPr lang="en-US" sz="2193">
                <a:solidFill>
                  <a:srgbClr val="000000"/>
                </a:solidFill>
                <a:latin typeface="Open Sans Light Bold Italics"/>
              </a:rPr>
              <a:t>Distribution of residuals after logarithmic function of median earnings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4346" y="1698614"/>
            <a:ext cx="12362681" cy="85012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599748" y="1698614"/>
            <a:ext cx="2889803" cy="15568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015884" y="8064213"/>
            <a:ext cx="2638369" cy="16324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901118" y="3860069"/>
            <a:ext cx="3085437" cy="310484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4346" y="160275"/>
            <a:ext cx="17701912" cy="132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8"/>
              </a:lnSpc>
            </a:pPr>
            <a:r>
              <a:rPr lang="en-US" sz="4108">
                <a:solidFill>
                  <a:srgbClr val="000000"/>
                </a:solidFill>
                <a:latin typeface="Poppins Bold"/>
              </a:rPr>
              <a:t>Q3: DOES THE TYPE OF DEGREE PURSUED PLAY A ROLE IN YIELDING HIGHER WAGES FOR STUDENTS?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778</Words>
  <Application>Microsoft Macintosh PowerPoint</Application>
  <PresentationFormat>Custom</PresentationFormat>
  <Paragraphs>133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Open Sans Light</vt:lpstr>
      <vt:lpstr>Calibri</vt:lpstr>
      <vt:lpstr>Open Sans Light Bold</vt:lpstr>
      <vt:lpstr>Open Sans Light Bold Italics</vt:lpstr>
      <vt:lpstr>Garet</vt:lpstr>
      <vt:lpstr>Open Sans Bold</vt:lpstr>
      <vt:lpstr>Arial</vt:lpstr>
      <vt:lpstr>ABeeZee</vt:lpstr>
      <vt:lpstr>Open Sans Extra Bold</vt:lpstr>
      <vt:lpstr>Garet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Final_Project_Presentation</dc:title>
  <cp:lastModifiedBy>Pradeepa Muthukumar</cp:lastModifiedBy>
  <cp:revision>2</cp:revision>
  <dcterms:created xsi:type="dcterms:W3CDTF">2006-08-16T00:00:00Z</dcterms:created>
  <dcterms:modified xsi:type="dcterms:W3CDTF">2022-08-17T23:57:59Z</dcterms:modified>
  <dc:identifier>DAFJbSDPH-0</dc:identifier>
</cp:coreProperties>
</file>